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B04F3-BA91-8120-F564-6FAE6FC43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C3CB9-0AF3-CF50-7089-8DFC32722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CD1EE-53D2-0A66-C613-AB12C137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4B430-FEAA-357F-9135-20A3014A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79988-3413-97BF-83F9-DDE5C663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5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6F11B-CE2E-1101-AE34-8E9E84A4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8C641-6457-82A6-91F7-DD78F42E4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8D732-088F-A8F6-78CC-7CA908CAF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FAEDA-B655-4260-354C-6A6240192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E414D-F005-56E4-44A1-5EDF691A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7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EDA856-DED3-2F04-CAD4-27EDE710B0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E46D44-5F9B-61A9-D3C2-3CA4DF4C5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5D639-D93A-B79F-219C-C46036839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45B45-0376-F291-DED5-FE994486E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8056D-FFE8-C7DA-A44A-197186A4D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3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5B8D7-129E-0A35-9713-8E6233A3A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F2213-11F0-415C-C5B1-03FC7AFB6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E4873-C2D0-CF5A-CEA8-E90E8D87A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689A8-F878-7459-6CE3-EBBD11F4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E7F0B-B79F-A743-1ADA-6C76FC370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32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0203B-E2A2-5342-9DD2-668F4619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9BB5B-F71C-381A-3030-408E4D9F6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51A90-AF49-156D-946E-44E1AB825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EBF59-EA3F-BD49-DD49-C1E7ACAC1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B0D59-03DF-CC72-CFCE-FFE7FAF33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0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A582-E235-1654-15DB-CF3928FE5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742FF-1E39-BE16-9ADE-1DC195574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F4785-CBF4-33D9-51AB-0D1EFAE82D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CFB79-FBCD-8AAD-EC9F-8C9E590E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13EAD-7FE7-6F5E-7CBE-23657038C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7A506-E678-E2D6-EE9D-47683607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6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143CD-A406-1BE6-1369-9A50032EB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426F2-B4C5-1DCA-DFE2-BCB2DA768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2F5103-E734-28B9-BD9B-C2AC4133C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52344-7C77-C56E-392E-976B2A9F5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CD9DBD-D4A5-27A8-AD85-B49CF4D46C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0D120D-9CB0-B17C-D78F-26BC11DE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EAB61-1415-6E55-F942-1A6E98562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F7AAD-7AF7-2712-B5CD-D5064D3BC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9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2C604-2928-D1FA-6007-9241483A2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070619-3B6A-B061-BC99-E96BAD6C2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A0C373-2FB3-E15E-B865-53CF61F2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B7376-4120-408F-EF03-8747C639E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7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B2F55B-8615-8174-1076-EABD55E4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28E8C5-2BC0-E8D0-8A3D-36FFFEF4A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027EB-BF14-4558-F143-45E53E83B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1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7251-D4FD-BEAC-9566-4ECD0215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BAEF7-5B0D-6B68-CEEC-000A2BD99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1BB7B-0444-F9B3-1947-EE4D28AD2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266DAE-39CF-A234-E758-FA2BF321E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A090A-B26C-1A96-9610-B5EFEA68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9DB54-DC64-9B9B-D6F3-16424D0D1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2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74868-B828-5C5D-BA21-B2A19D43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8D95D3-1178-9F56-F22B-2BF752FE53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3EA8DD-906C-06B5-C984-71AC5719D9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160A7-CED8-7D54-241A-D3B3AA6C4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F54C9-5E2E-7EAB-D2F0-CA57BEFCD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574E8-BB50-B56D-D5FE-EC2F868F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6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F3E997-B5E8-6D40-A916-0B24B9949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AD9A0-F596-ADAA-753D-E76458788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2B36B-BB9E-0584-28F8-B67C6F1E8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F68F6B-C686-B842-B637-15A3C31C87A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1744B-0418-20DE-6CF5-8B88BCC6C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F5304-83AF-D021-69E0-74BAE51DD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163593-C921-6B46-96A9-3DB623C6C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2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26517-1C53-F7DD-F4C0-FEF0FE53A1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TN MATRS Logo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0A75E-6992-5CD8-A4E9-22DFF84155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38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0012F-3B27-9E8C-B53A-86DEEDFF8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TN MATRS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FEFC0-E64F-4DC5-0984-69A8AD199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Tennessee Materials and Advanced Technology for Recycling Solutions</a:t>
            </a:r>
          </a:p>
        </p:txBody>
      </p:sp>
    </p:spTree>
    <p:extLst>
      <p:ext uri="{BB962C8B-B14F-4D97-AF65-F5344CB8AC3E}">
        <p14:creationId xmlns:p14="http://schemas.microsoft.com/office/powerpoint/2010/main" val="137249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FD1E2BE-1AD8-CBC9-E9DC-9E17CFF8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Thoughts 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64DD31-DBDC-B44D-797A-B4F7D1555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Font logo where the letters fit the state boundary profile for the state of Tennessee</a:t>
            </a:r>
          </a:p>
          <a:p>
            <a:r>
              <a:rPr lang="en-US" b="1" dirty="0"/>
              <a:t>Bold</a:t>
            </a:r>
            <a:r>
              <a:rPr lang="en-US" dirty="0"/>
              <a:t> </a:t>
            </a:r>
            <a:r>
              <a:rPr lang="en-US" i="1" dirty="0"/>
              <a:t>italics</a:t>
            </a:r>
            <a:r>
              <a:rPr lang="en-US" dirty="0"/>
              <a:t> for the ‘TN in Dark Blue</a:t>
            </a:r>
          </a:p>
          <a:p>
            <a:r>
              <a:rPr lang="en-US" b="1" dirty="0"/>
              <a:t>Bold </a:t>
            </a:r>
            <a:r>
              <a:rPr lang="en-US" dirty="0"/>
              <a:t>for the MATRS in Dark Green or Orange</a:t>
            </a:r>
          </a:p>
          <a:p>
            <a:r>
              <a:rPr lang="en-US" b="1" dirty="0"/>
              <a:t>Bold</a:t>
            </a:r>
            <a:r>
              <a:rPr lang="en-US" dirty="0"/>
              <a:t> outline for the state boundary in Green or Orange (opposite of what the font color is for MATRS)</a:t>
            </a:r>
          </a:p>
          <a:p>
            <a:r>
              <a:rPr lang="en-US" dirty="0"/>
              <a:t>Font on the next page is Termina. Another bold font can be used if desired.</a:t>
            </a:r>
          </a:p>
          <a:p>
            <a:pPr marL="0" indent="0">
              <a:buNone/>
            </a:pP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087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2874-3CBD-E956-3A39-7CD229AA3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US" dirty="0"/>
              <a:t>Crude example</a:t>
            </a:r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E5CF1E1-F75F-737F-8BE5-B5DD3BCC8F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6847" b="31166"/>
          <a:stretch>
            <a:fillRect/>
          </a:stretch>
        </p:blipFill>
        <p:spPr>
          <a:xfrm>
            <a:off x="1197245" y="1480457"/>
            <a:ext cx="7772400" cy="22642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EB55E3-1A22-D943-83E8-4B6C8157E74B}"/>
              </a:ext>
            </a:extLst>
          </p:cNvPr>
          <p:cNvSpPr txBox="1"/>
          <p:nvPr/>
        </p:nvSpPr>
        <p:spPr>
          <a:xfrm>
            <a:off x="1197430" y="1654629"/>
            <a:ext cx="162576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 spc="-300" dirty="0">
                <a:solidFill>
                  <a:srgbClr val="002060"/>
                </a:solidFill>
                <a:latin typeface="Termina Test Black" pitchFamily="2" charset="77"/>
              </a:rPr>
              <a:t>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50EE4D-60ED-D8B8-6E1D-215DFD04DBAD}"/>
              </a:ext>
            </a:extLst>
          </p:cNvPr>
          <p:cNvSpPr txBox="1"/>
          <p:nvPr/>
        </p:nvSpPr>
        <p:spPr>
          <a:xfrm>
            <a:off x="2133601" y="2231575"/>
            <a:ext cx="13821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spc="-300" dirty="0">
                <a:solidFill>
                  <a:srgbClr val="002060"/>
                </a:solidFill>
                <a:latin typeface="Termina Test Black" pitchFamily="2" charset="77"/>
              </a:rPr>
              <a:t>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5" name="Picture 14" descr="A letter m on a black background&#10;&#10;AI-generated content may be incorrect.">
            <a:extLst>
              <a:ext uri="{FF2B5EF4-FFF2-40B4-BE49-F238E27FC236}">
                <a16:creationId xmlns:a16="http://schemas.microsoft.com/office/drawing/2014/main" id="{A28DCDAF-453E-BDA2-AC70-986DE840E90B}"/>
              </a:ext>
            </a:extLst>
          </p:cNvPr>
          <p:cNvPicPr>
            <a:picLocks/>
          </p:cNvPicPr>
          <p:nvPr/>
        </p:nvPicPr>
        <p:blipFill>
          <a:blip r:embed="rId3"/>
          <a:srcRect l="26583" t="25686" r="27246" b="38457"/>
          <a:stretch>
            <a:fillRect/>
          </a:stretch>
        </p:blipFill>
        <p:spPr>
          <a:xfrm>
            <a:off x="3581400" y="1915887"/>
            <a:ext cx="1463040" cy="1589315"/>
          </a:xfrm>
          <a:prstGeom prst="rect">
            <a:avLst/>
          </a:prstGeom>
        </p:spPr>
      </p:pic>
      <p:pic>
        <p:nvPicPr>
          <p:cNvPr id="18" name="Picture 17" descr="A letter a on a black background&#10;&#10;AI-generated content may be incorrect.">
            <a:extLst>
              <a:ext uri="{FF2B5EF4-FFF2-40B4-BE49-F238E27FC236}">
                <a16:creationId xmlns:a16="http://schemas.microsoft.com/office/drawing/2014/main" id="{CFD30B75-2E25-2372-213B-504A518CD00A}"/>
              </a:ext>
            </a:extLst>
          </p:cNvPr>
          <p:cNvPicPr>
            <a:picLocks/>
          </p:cNvPicPr>
          <p:nvPr/>
        </p:nvPicPr>
        <p:blipFill>
          <a:blip r:embed="rId4"/>
          <a:srcRect l="28213" t="25686" r="26296" b="38702"/>
          <a:stretch>
            <a:fillRect/>
          </a:stretch>
        </p:blipFill>
        <p:spPr>
          <a:xfrm>
            <a:off x="4800595" y="2155372"/>
            <a:ext cx="1463040" cy="1325881"/>
          </a:xfrm>
          <a:prstGeom prst="rect">
            <a:avLst/>
          </a:prstGeom>
        </p:spPr>
      </p:pic>
      <p:pic>
        <p:nvPicPr>
          <p:cNvPr id="21" name="Picture 20" descr="A letter t on a black background&#10;&#10;AI-generated content may be incorrect.">
            <a:extLst>
              <a:ext uri="{FF2B5EF4-FFF2-40B4-BE49-F238E27FC236}">
                <a16:creationId xmlns:a16="http://schemas.microsoft.com/office/drawing/2014/main" id="{8450C987-2647-979B-0FC2-961579B73B04}"/>
              </a:ext>
            </a:extLst>
          </p:cNvPr>
          <p:cNvPicPr>
            <a:picLocks/>
          </p:cNvPicPr>
          <p:nvPr/>
        </p:nvPicPr>
        <p:blipFill>
          <a:blip r:embed="rId5"/>
          <a:srcRect l="29907" t="26177" r="29398" b="38702"/>
          <a:stretch>
            <a:fillRect/>
          </a:stretch>
        </p:blipFill>
        <p:spPr>
          <a:xfrm>
            <a:off x="5486392" y="1915887"/>
            <a:ext cx="1463040" cy="138931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F5652E-50A9-821E-BCB9-8E55BC39AD21}"/>
              </a:ext>
            </a:extLst>
          </p:cNvPr>
          <p:cNvSpPr txBox="1"/>
          <p:nvPr/>
        </p:nvSpPr>
        <p:spPr>
          <a:xfrm>
            <a:off x="6291933" y="2023094"/>
            <a:ext cx="1156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Termina Test Heavy" pitchFamily="2" charset="77"/>
              </a:rPr>
              <a:t>R</a:t>
            </a:r>
            <a:endParaRPr lang="en-US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92D400-BE47-2F6D-7BC8-0A5D04F0262C}"/>
              </a:ext>
            </a:extLst>
          </p:cNvPr>
          <p:cNvSpPr txBox="1"/>
          <p:nvPr/>
        </p:nvSpPr>
        <p:spPr>
          <a:xfrm>
            <a:off x="7075710" y="1709055"/>
            <a:ext cx="1013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i="1" dirty="0">
                <a:solidFill>
                  <a:schemeClr val="accent2">
                    <a:lumMod val="75000"/>
                  </a:schemeClr>
                </a:solidFill>
                <a:latin typeface="Termina Test Heavy" pitchFamily="2" charset="77"/>
              </a:rPr>
              <a:t>S</a:t>
            </a:r>
            <a:endParaRPr lang="en-US" sz="7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AF1BB0-6A16-A324-3EF3-53A6CC5ADF00}"/>
              </a:ext>
            </a:extLst>
          </p:cNvPr>
          <p:cNvSpPr txBox="1"/>
          <p:nvPr/>
        </p:nvSpPr>
        <p:spPr>
          <a:xfrm>
            <a:off x="2144486" y="1317172"/>
            <a:ext cx="436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Ideally, I’d like the Ts to cover the N &amp; the A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06C7F5-3E76-60ED-2142-499AFE1AAC5B}"/>
              </a:ext>
            </a:extLst>
          </p:cNvPr>
          <p:cNvCxnSpPr>
            <a:stCxn id="24" idx="2"/>
          </p:cNvCxnSpPr>
          <p:nvPr/>
        </p:nvCxnSpPr>
        <p:spPr>
          <a:xfrm flipH="1">
            <a:off x="3243943" y="1686504"/>
            <a:ext cx="1081108" cy="6430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7FF55D4-6272-0D4D-A57E-B017F8C914A0}"/>
              </a:ext>
            </a:extLst>
          </p:cNvPr>
          <p:cNvCxnSpPr>
            <a:cxnSpLocks/>
          </p:cNvCxnSpPr>
          <p:nvPr/>
        </p:nvCxnSpPr>
        <p:spPr>
          <a:xfrm>
            <a:off x="4822371" y="1665514"/>
            <a:ext cx="478972" cy="446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7179827-2F87-D15E-96A3-3A09A387F00E}"/>
              </a:ext>
            </a:extLst>
          </p:cNvPr>
          <p:cNvSpPr txBox="1"/>
          <p:nvPr/>
        </p:nvSpPr>
        <p:spPr>
          <a:xfrm>
            <a:off x="1284514" y="4093029"/>
            <a:ext cx="992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Also, ideally, the letters would have the same thickness, even at different sizes. There may be limits</a:t>
            </a:r>
          </a:p>
          <a:p>
            <a:r>
              <a:rPr lang="en-US" dirty="0"/>
              <a:t>to how well that works with the smaller letters, though.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0695A3-21DB-3B67-E2CA-FBDED0CEBDEB}"/>
              </a:ext>
            </a:extLst>
          </p:cNvPr>
          <p:cNvSpPr txBox="1"/>
          <p:nvPr/>
        </p:nvSpPr>
        <p:spPr>
          <a:xfrm>
            <a:off x="8142514" y="2710543"/>
            <a:ext cx="25389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border of the state</a:t>
            </a:r>
          </a:p>
          <a:p>
            <a:r>
              <a:rPr lang="en-US" dirty="0"/>
              <a:t>should be dark green</a:t>
            </a:r>
          </a:p>
          <a:p>
            <a:r>
              <a:rPr lang="en-US" dirty="0"/>
              <a:t>and maybe a bit heavier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D186660-1BFC-2D4A-0FFB-CC056C96C855}"/>
              </a:ext>
            </a:extLst>
          </p:cNvPr>
          <p:cNvCxnSpPr>
            <a:cxnSpLocks/>
            <a:stCxn id="5" idx="3"/>
          </p:cNvCxnSpPr>
          <p:nvPr/>
        </p:nvCxnSpPr>
        <p:spPr>
          <a:xfrm flipH="1" flipV="1">
            <a:off x="8403771" y="2514600"/>
            <a:ext cx="565874" cy="979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24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153</Words>
  <Application>Microsoft Macintosh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Termina Test Black</vt:lpstr>
      <vt:lpstr>Termina Test Heavy</vt:lpstr>
      <vt:lpstr>Office Theme</vt:lpstr>
      <vt:lpstr>TN MATRS Logo</vt:lpstr>
      <vt:lpstr>TN MATRS</vt:lpstr>
      <vt:lpstr>Design Thoughts Summary</vt:lpstr>
      <vt:lpstr>Crude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Watson</dc:creator>
  <cp:lastModifiedBy>Robert Watson</cp:lastModifiedBy>
  <cp:revision>2</cp:revision>
  <dcterms:created xsi:type="dcterms:W3CDTF">2026-01-28T19:56:38Z</dcterms:created>
  <dcterms:modified xsi:type="dcterms:W3CDTF">2026-01-28T20:45:11Z</dcterms:modified>
</cp:coreProperties>
</file>